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62" r:id="rId2"/>
    <p:sldId id="257" r:id="rId3"/>
    <p:sldId id="256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85"/>
  </p:normalViewPr>
  <p:slideViewPr>
    <p:cSldViewPr snapToGrid="0">
      <p:cViewPr varScale="1">
        <p:scale>
          <a:sx n="104" d="100"/>
          <a:sy n="104" d="100"/>
        </p:scale>
        <p:origin x="1088" y="4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63230D-BAB8-0649-9D00-7D47C2F5CB0A}" type="datetimeFigureOut">
              <a:rPr lang="en-GB" smtClean="0"/>
              <a:t>13/05/2025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986250-EFFE-FA4C-9028-75024B6786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609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986250-EFFE-FA4C-9028-75024B6786B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4164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986250-EFFE-FA4C-9028-75024B6786B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6292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449B01-82E1-2A5E-60F7-2B5D422AFA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8DB4AB-8174-7A18-F610-421731A0D8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861AFD-0E56-8BCE-84E4-4E0C6EA6A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13/05/2025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771A80-69E3-4C56-A767-90550BA22E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446B78-26FB-467A-CC5B-8474F9342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5214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D610A3-C8E0-ADAB-6B4D-6FBEBD6958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E0667A-94E6-0FC3-620B-6A501C935F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A4F18A-ECBB-D88B-854C-6BDB606CE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13/05/2025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809154-E3E1-E013-5C84-DF78794BA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9C2D54-8304-64A6-F2A3-42FBC1737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4803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0EFC75-3E3D-8997-537E-4238A13283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30D3C7-E4C3-E05A-3FEB-DC13AB3D13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67D857-9A20-D01D-2FF4-440D6AA35E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13/05/2025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214A59-44AE-E10C-DE03-54BEB6408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C07038-ABB0-94A2-C6D4-A2560183A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3870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EC77B-BE71-59F2-2D43-A3464CA780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0669E9-5995-1CD4-796B-5890B98013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7C5D8C-765E-8F1B-0DD1-792D45B59D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13/05/2025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878897-D323-008B-42F3-ED1752B48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630E63-13C8-2FC6-F758-85F1C7A6D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1921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8160E4-47AE-6A64-FD77-8D70360799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74248B-88A8-2698-BD08-74E3B8A514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BB1426-3F30-19DD-7097-325D1C1C7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13/05/2025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7F38DC-FDAD-5A49-E9BB-F77A603B4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B11233-3ED1-9F15-54D1-4BBA88F340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7136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8656A5-551D-BD56-661A-5AC47ACCE3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0C497D-92AC-9316-7F51-BEB3042BBF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E01766-6FAD-DCC9-26F4-162FAC7230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799BE7-6E26-B357-82D0-291BADA6DE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13/05/2025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30569C-89EA-CDFF-0589-1E3218063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E3C8D9-00CF-9FCC-509C-4DCEA559F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6223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798CC-C633-C1C3-C1CB-38E8195133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E6AF39-92DC-6B0C-1602-0D2D8C4988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2AF3D4-C128-83E1-C9E1-66E7D86A31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DD4BFCC-79AF-89BC-8934-F93EED448E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6677DB4-2CFC-6E5C-0568-64A61B8771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9A833EA-AA76-90C4-BE36-AEA624E617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13/05/2025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AD85AAB-6E06-6D91-CED2-D59FC7F8C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E188AFA-DA5E-311C-2D65-1D2F7D437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8378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7F5F4C-C792-B334-7478-2D4B4D012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E530EC4-A5E3-7FD3-3561-727A76FA2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13/05/2025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B726DE-4293-8890-CE9B-5D00DE725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3F9A59-4137-6874-CA61-63047606A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1711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838BED-32E8-1F39-4834-31422839FC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13/05/2025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85DD638-8AB2-7618-4D8F-8CAC7EF72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41F7B7-071C-6635-567B-8B285681D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633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1EFE5-5B24-0B4C-C501-C5565FDA7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EA3AFF-ED98-4D83-9E41-E35D06CB2B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88F5E1-C9AD-D933-69FD-20F797EE59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9BB319-F1CD-3581-FA85-73DCE5A9E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13/05/2025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2C8804-9E01-36F5-D384-782AB8F7A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E73751-EAB2-FB5E-12F4-6ADA33EAA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9576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4BB78-4068-B902-8237-3639D148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8C50E1B-15FF-0CF8-E4BC-FBE4DEA6F1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9AFA7E-78A0-5D46-7510-9221373076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020260-0401-22C5-0ECE-27D03EDFB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13/05/2025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931BF7-C198-418D-672C-77C5D7B24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888024-510C-2CD7-C5BF-499F454FD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5650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1BB3F1-9D2E-6271-389F-FCB6C02908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5A7924-395D-2122-7B53-4F07ECF81E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C44ABB-8A1E-552C-B3AE-27575962F2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DC13C30-5004-764B-947C-2181BEF5032B}" type="datetimeFigureOut">
              <a:rPr lang="en-GB" smtClean="0"/>
              <a:t>13/05/2025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1CEFEB-7242-4EF8-77EE-F4BDD2C91F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772073-503D-95C9-E16C-6497628611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0305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cartoon character with a mask and a blue letter&#10;&#10;Description automatically generated">
            <a:extLst>
              <a:ext uri="{FF2B5EF4-FFF2-40B4-BE49-F238E27FC236}">
                <a16:creationId xmlns:a16="http://schemas.microsoft.com/office/drawing/2014/main" id="{61605E2C-093C-D6A2-ADA9-47DA7E6DA0D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695"/>
          <a:stretch/>
        </p:blipFill>
        <p:spPr>
          <a:xfrm>
            <a:off x="3953088" y="795866"/>
            <a:ext cx="4285823" cy="526626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C06DD9C-C231-15CC-CCE6-8A0C76DDCDEB}"/>
              </a:ext>
            </a:extLst>
          </p:cNvPr>
          <p:cNvSpPr txBox="1"/>
          <p:nvPr/>
        </p:nvSpPr>
        <p:spPr>
          <a:xfrm>
            <a:off x="1904999" y="5477358"/>
            <a:ext cx="838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Gill Sans MT" panose="020B0502020104020203" pitchFamily="34" charset="77"/>
              </a:rPr>
              <a:t>YEAR 4 – TERMLY SPELLING OVERVIEW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31E9D0F-19BC-0F13-496C-0B58E0EF3827}"/>
              </a:ext>
            </a:extLst>
          </p:cNvPr>
          <p:cNvSpPr txBox="1"/>
          <p:nvPr/>
        </p:nvSpPr>
        <p:spPr>
          <a:xfrm>
            <a:off x="5251057" y="6596390"/>
            <a:ext cx="16898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solidFill>
                  <a:schemeClr val="bg1"/>
                </a:solidFill>
                <a:latin typeface="Gill Sans MT" panose="020B0502020104020203" pitchFamily="34" charset="77"/>
              </a:rPr>
              <a:t>Vocabulary Ninja © 2024</a:t>
            </a:r>
          </a:p>
        </p:txBody>
      </p:sp>
    </p:spTree>
    <p:extLst>
      <p:ext uri="{BB962C8B-B14F-4D97-AF65-F5344CB8AC3E}">
        <p14:creationId xmlns:p14="http://schemas.microsoft.com/office/powerpoint/2010/main" val="1861048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2D65D80-82D7-9A20-FF9C-C6827B1DAE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799474"/>
              </p:ext>
            </p:extLst>
          </p:nvPr>
        </p:nvGraphicFramePr>
        <p:xfrm>
          <a:off x="557212" y="309823"/>
          <a:ext cx="1457325" cy="627793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67283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Y4,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4297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Common words from Key Stage 1 and setting non-negotiables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6578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Monday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6578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Tuesday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6578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Wednesday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6578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Thursday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6578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Friday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6578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Sunday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6578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January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6578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February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6578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March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66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April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66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June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66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July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66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August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66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September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66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October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6578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Saturday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6578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65787">
                <a:tc>
                  <a:txBody>
                    <a:bodyPr/>
                    <a:lstStyle/>
                    <a:p>
                      <a:pPr algn="ctr"/>
                      <a:r>
                        <a:rPr lang="en-GB" sz="120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November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6578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December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1611108"/>
                  </a:ext>
                </a:extLst>
              </a:tr>
              <a:tr h="26578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Month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86423324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32D15A7-C1A6-5F52-96F2-46B89E3776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6073630"/>
              </p:ext>
            </p:extLst>
          </p:nvPr>
        </p:nvGraphicFramePr>
        <p:xfrm>
          <a:off x="2166937" y="309823"/>
          <a:ext cx="1457325" cy="630019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7417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Y4,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055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Statutory word list Year 3/4.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870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minute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870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natural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870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naughty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870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notice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870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occasion(ally)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870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opposite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870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ordinary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870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particular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870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peculiar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14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perhaps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14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material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14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possible</a:t>
                      </a:r>
                      <a:endParaRPr lang="en-GB" sz="1200" b="0" i="0" dirty="0">
                        <a:solidFill>
                          <a:schemeClr val="tx1"/>
                        </a:solidFill>
                        <a:effectLst/>
                        <a:latin typeface="Gill Sans MT" panose="020B05020201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14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medicine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870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u="none" strike="noStrike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 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potatoes</a:t>
                      </a:r>
                      <a:endParaRPr lang="en-GB" sz="1200" b="0" i="0" u="none" strike="noStrike" baseline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870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u="none" strike="noStrike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 popular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870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often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870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pressure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870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u="none" strike="noStrike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position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870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possess(ion)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11780618"/>
                  </a:ext>
                </a:extLst>
              </a:tr>
              <a:tr h="27870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probably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3201770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03730D1-17A6-3D73-A738-9814CB3664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9931512"/>
              </p:ext>
            </p:extLst>
          </p:nvPr>
        </p:nvGraphicFramePr>
        <p:xfrm>
          <a:off x="3776662" y="309823"/>
          <a:ext cx="1457325" cy="628703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7788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Y4,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0610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Revision of suffixes –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ly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.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906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sarcastically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906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basically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906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comically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906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frantically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90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gently</a:t>
                      </a:r>
                      <a:endParaRPr lang="en-GB" sz="1200" b="0" i="0" dirty="0">
                        <a:solidFill>
                          <a:schemeClr val="tx1"/>
                        </a:solidFill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906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simply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906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humbly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906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sadly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90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kindly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90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slowly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90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loudly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906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worryingly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90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crossly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90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quietly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17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hesitantly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906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quickly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90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angrily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90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happily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906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Arial" panose="020B0604020202020204" pitchFamily="34" charset="0"/>
                        </a:rPr>
                        <a:t>sleepily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82798520"/>
                  </a:ext>
                </a:extLst>
              </a:tr>
              <a:tr h="27906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easily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4596779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AFFC830-4ED7-5314-BF99-BB4675D599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636126"/>
              </p:ext>
            </p:extLst>
          </p:nvPr>
        </p:nvGraphicFramePr>
        <p:xfrm>
          <a:off x="5386387" y="309822"/>
          <a:ext cx="1457325" cy="627793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92825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Y4,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30608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The /</a:t>
                      </a:r>
                      <a:r>
                        <a:rPr lang="en-US" sz="7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ɪ</a:t>
                      </a:r>
                      <a:r>
                        <a:rPr lang="en-US" sz="7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/ sound spelt y  elsewhere than at the end of words.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39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crystal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39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gym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39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hymn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39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mystery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39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myth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39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pyramid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39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symbol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39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syrup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395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Arial" panose="020B0604020202020204" pitchFamily="34" charset="0"/>
                        </a:rPr>
                        <a:t>typical</a:t>
                      </a:r>
                      <a:r>
                        <a:rPr lang="en-GB" sz="1200" b="0" i="1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395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Egypt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395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bicycle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395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cymbals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395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cylinder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395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gymnast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395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gymnastics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395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oxygen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395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crypt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395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lyrics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395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lynx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68268060"/>
                  </a:ext>
                </a:extLst>
              </a:tr>
              <a:tr h="28395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syrup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71254513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B6AF64D-3B27-4D84-B927-E34BCB26A6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7251093"/>
              </p:ext>
            </p:extLst>
          </p:nvPr>
        </p:nvGraphicFramePr>
        <p:xfrm>
          <a:off x="6996112" y="309823"/>
          <a:ext cx="1457325" cy="628313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7911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Y4,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0628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The /u/ sound spelt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ou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.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91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young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91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touch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91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double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91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trouble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91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country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91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courage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91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encourage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91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colour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91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couple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91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southern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918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cousins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918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enough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918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nourish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918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countries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918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rough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918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cousin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918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doubling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918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touched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918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youngster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2587439"/>
                  </a:ext>
                </a:extLst>
              </a:tr>
              <a:tr h="27918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troubling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38864444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FE4811F-0301-9EFF-1F1E-702A38AAA4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2329926"/>
              </p:ext>
            </p:extLst>
          </p:nvPr>
        </p:nvGraphicFramePr>
        <p:xfrm>
          <a:off x="8605837" y="309823"/>
          <a:ext cx="1457325" cy="62779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93444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Y4,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9344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Suffix -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ation</a:t>
                      </a:r>
                      <a:endParaRPr lang="en-US" sz="1050" b="1" dirty="0">
                        <a:latin typeface="Gill Sans SemiBold" panose="020B0502020104020203" pitchFamily="34" charset="-79"/>
                        <a:ea typeface="Hiragino Kaku Gothic Std W8" panose="020B0800000000000000" pitchFamily="34" charset="-128"/>
                        <a:cs typeface="Gill Sans SemiBold" panose="020B0502020104020203" pitchFamily="34" charset="-79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455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information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455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preparation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455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propagation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455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education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455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litigation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455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adoration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455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admiration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455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imagination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455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differentiation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455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damnation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455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sensation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455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exaggeration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455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concentration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455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taxation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455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isolation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455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floatation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455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hibernation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455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moderation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455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hesitation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76355137"/>
                  </a:ext>
                </a:extLst>
              </a:tr>
              <a:tr h="28455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invitation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6412297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F562155-B9EE-8FF9-A5F4-21D20FF559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3180981"/>
              </p:ext>
            </p:extLst>
          </p:nvPr>
        </p:nvGraphicFramePr>
        <p:xfrm>
          <a:off x="10215562" y="309822"/>
          <a:ext cx="1457325" cy="628113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93315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Y4,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93315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Review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44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medicine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442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u="none" strike="noStrike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 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potatoes</a:t>
                      </a:r>
                      <a:endParaRPr lang="en-GB" sz="1200" b="0" i="0" u="none" strike="noStrike" baseline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442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u="none" strike="noStrike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 popular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442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often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442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pressure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442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differentiation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442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damnation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442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sensation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442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exaggeration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442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nourish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718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countries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442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rough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442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cousin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442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pressure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442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u="none" strike="noStrike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position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442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occasionally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44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possess</a:t>
                      </a:r>
                      <a:endParaRPr lang="en-GB" sz="1200" b="0" i="0" dirty="0">
                        <a:solidFill>
                          <a:schemeClr val="tx1"/>
                        </a:solidFill>
                        <a:effectLst/>
                        <a:latin typeface="Gill Sans MT" panose="020B05020201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442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preparation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442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propagation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08047588"/>
                  </a:ext>
                </a:extLst>
              </a:tr>
              <a:tr h="28442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education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2203344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B1FE3DC1-A62F-B3DA-A7C8-CBF7CE044C98}"/>
              </a:ext>
            </a:extLst>
          </p:cNvPr>
          <p:cNvSpPr txBox="1"/>
          <p:nvPr/>
        </p:nvSpPr>
        <p:spPr>
          <a:xfrm>
            <a:off x="5251057" y="6596390"/>
            <a:ext cx="16898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77"/>
              </a:rPr>
              <a:t>Vocabulary Ninja © 2024</a:t>
            </a:r>
          </a:p>
        </p:txBody>
      </p:sp>
    </p:spTree>
    <p:extLst>
      <p:ext uri="{BB962C8B-B14F-4D97-AF65-F5344CB8AC3E}">
        <p14:creationId xmlns:p14="http://schemas.microsoft.com/office/powerpoint/2010/main" val="37815691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2D65D80-82D7-9A20-FF9C-C6827B1DAE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2210932"/>
              </p:ext>
            </p:extLst>
          </p:nvPr>
        </p:nvGraphicFramePr>
        <p:xfrm>
          <a:off x="557212" y="309823"/>
          <a:ext cx="1457325" cy="6286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57071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Y4,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2066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Common Words – Words children are expected to spell correctly at all times. 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044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would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044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could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044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should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044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because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044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said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044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hear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044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here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044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where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044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were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044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people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044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night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044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father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044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mother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044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beautiful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044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water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044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friend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044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knight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044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children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044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too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55259829"/>
                  </a:ext>
                </a:extLst>
              </a:tr>
              <a:tr h="28044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two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63182907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32D15A7-C1A6-5F52-96F2-46B89E3776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4212"/>
              </p:ext>
            </p:extLst>
          </p:nvPr>
        </p:nvGraphicFramePr>
        <p:xfrm>
          <a:off x="2166937" y="309824"/>
          <a:ext cx="1457325" cy="628656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72022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Y4,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1961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Year 3/4 Statutory Word list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974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perhaps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974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popular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974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position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974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possess(ion)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974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possible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974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pressure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974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probably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974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promise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974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purpose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974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quarter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974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recent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974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regular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974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reign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974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remember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974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sentence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974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potatoes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974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question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974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separate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974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special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568685"/>
                  </a:ext>
                </a:extLst>
              </a:tr>
              <a:tr h="27974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possess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16018791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03730D1-17A6-3D73-A738-9814CB3664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6087297"/>
              </p:ext>
            </p:extLst>
          </p:nvPr>
        </p:nvGraphicFramePr>
        <p:xfrm>
          <a:off x="3776662" y="309823"/>
          <a:ext cx="1457325" cy="628657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5583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Y4,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48981"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Prefixes and more Prefixes</a:t>
                      </a:r>
                    </a:p>
                    <a:p>
                      <a:pPr algn="ctr"/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in-, im-, il-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908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inactive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908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intake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908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introvert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908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insecure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908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incorrect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908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impatient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908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impose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908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impartial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908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immortal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908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imperfect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908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immature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908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impossible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908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impractical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908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implant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908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improper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908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illegal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908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illegible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908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illogical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908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illegitimate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25130315"/>
                  </a:ext>
                </a:extLst>
              </a:tr>
              <a:tr h="27908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illicit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94066798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AFFC830-4ED7-5314-BF99-BB4675D599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7562893"/>
              </p:ext>
            </p:extLst>
          </p:nvPr>
        </p:nvGraphicFramePr>
        <p:xfrm>
          <a:off x="5386387" y="309823"/>
          <a:ext cx="1457325" cy="62882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8164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Y4,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0975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More prefixes</a:t>
                      </a:r>
                    </a:p>
                    <a:p>
                      <a:pPr algn="ctr"/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ir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- and sub-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943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submit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943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subordinate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943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subtitle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943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subnormal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94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subconscious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943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subatomic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943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subcontract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943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subdivided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94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submerge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94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subject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943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subheading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943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submarine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943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irregular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943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irrelevant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943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irresponsible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94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irrational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943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irrefutable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943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irrevocable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943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irradiate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62849342"/>
                  </a:ext>
                </a:extLst>
              </a:tr>
              <a:tr h="27943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irreplaceable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69807406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B6AF64D-3B27-4D84-B927-E34BCB26A6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603255"/>
              </p:ext>
            </p:extLst>
          </p:nvPr>
        </p:nvGraphicFramePr>
        <p:xfrm>
          <a:off x="6996112" y="309823"/>
          <a:ext cx="1457325" cy="628654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6692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Y4,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18595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More Prefixes</a:t>
                      </a:r>
                    </a:p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dis- and mis-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906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disappoint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906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disgrace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906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disguise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906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dishearten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906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dishonest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906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disagree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906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disobey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906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dislike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906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disrespect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906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misbehave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906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misunderstand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906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misconduct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906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misguided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906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mislead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906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misunderstood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906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misdeed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906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misuse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906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misfire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906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misspent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19856136"/>
                  </a:ext>
                </a:extLst>
              </a:tr>
              <a:tr h="27906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misplace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41792942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F562155-B9EE-8FF9-A5F4-21D20FF559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7384718"/>
              </p:ext>
            </p:extLst>
          </p:nvPr>
        </p:nvGraphicFramePr>
        <p:xfrm>
          <a:off x="10215562" y="309822"/>
          <a:ext cx="1457325" cy="628655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93847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Y4,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93847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Review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49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people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49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night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49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father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49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mother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49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beautiful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49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water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49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friend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494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spontaneous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494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adventurous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494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contagious 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494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incorrect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494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impatient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49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reign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49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remember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49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sentence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49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potatoes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49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question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494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irradiate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49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improper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78981997"/>
                  </a:ext>
                </a:extLst>
              </a:tr>
              <a:tr h="28494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illegal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5919173"/>
                  </a:ext>
                </a:extLst>
              </a:tr>
            </a:tbl>
          </a:graphicData>
        </a:graphic>
      </p:graphicFrame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08E2AC45-DC91-86D6-520A-5F468B5DEF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9426337"/>
              </p:ext>
            </p:extLst>
          </p:nvPr>
        </p:nvGraphicFramePr>
        <p:xfrm>
          <a:off x="8605837" y="309814"/>
          <a:ext cx="1457325" cy="628655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93847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Y4,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9384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Suffix –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ous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.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494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poisonous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494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famous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494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enormous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494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glamorous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494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outrageous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494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dangerous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494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various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494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jealous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494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vigorous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494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serious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494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mountainous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494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tremendous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494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humorous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494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courageous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494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obvious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494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curious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494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hideous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494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spontaneous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494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courteous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19856136"/>
                  </a:ext>
                </a:extLst>
              </a:tr>
              <a:tr h="2849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vicious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41792942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70C36FF4-2845-B7D1-5F64-04A7FF710405}"/>
              </a:ext>
            </a:extLst>
          </p:cNvPr>
          <p:cNvSpPr txBox="1"/>
          <p:nvPr/>
        </p:nvSpPr>
        <p:spPr>
          <a:xfrm>
            <a:off x="5251057" y="6596390"/>
            <a:ext cx="16898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77"/>
              </a:rPr>
              <a:t>Vocabulary Ninja © 2024</a:t>
            </a:r>
          </a:p>
        </p:txBody>
      </p:sp>
    </p:spTree>
    <p:extLst>
      <p:ext uri="{BB962C8B-B14F-4D97-AF65-F5344CB8AC3E}">
        <p14:creationId xmlns:p14="http://schemas.microsoft.com/office/powerpoint/2010/main" val="13374834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2D65D80-82D7-9A20-FF9C-C6827B1DAE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4029290"/>
              </p:ext>
            </p:extLst>
          </p:nvPr>
        </p:nvGraphicFramePr>
        <p:xfrm>
          <a:off x="557212" y="309824"/>
          <a:ext cx="1457325" cy="62621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5146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Y4,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5719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Common words from Key Stage 1 and setting non-negotiables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Monday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Tuesday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Wednesday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Thursday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Friday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Sunday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January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February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March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54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April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54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June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54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July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54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August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54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September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54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October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Saturday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GB" sz="120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November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December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2290862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month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61031597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32D15A7-C1A6-5F52-96F2-46B89E3776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5364426"/>
              </p:ext>
            </p:extLst>
          </p:nvPr>
        </p:nvGraphicFramePr>
        <p:xfrm>
          <a:off x="2166937" y="309823"/>
          <a:ext cx="1457325" cy="626306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4687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Y4,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5624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Year 3 /4 Statutory Words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605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quarter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605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regular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605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sentence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605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straight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605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suppose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605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question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605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reign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605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separate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605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strange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605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woman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605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recent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605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remember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605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special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605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strength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605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therefore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605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though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605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thought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605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through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605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various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23260610"/>
                  </a:ext>
                </a:extLst>
              </a:tr>
              <a:tr h="27605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weight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79968245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03730D1-17A6-3D73-A738-9814CB3664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3254438"/>
              </p:ext>
            </p:extLst>
          </p:nvPr>
        </p:nvGraphicFramePr>
        <p:xfrm>
          <a:off x="3776662" y="309822"/>
          <a:ext cx="1457325" cy="62621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92704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Y4,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9270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Suffix -</a:t>
                      </a:r>
                      <a:r>
                        <a:rPr lang="en-US" sz="12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ation</a:t>
                      </a:r>
                      <a:endParaRPr lang="en-US" sz="1200" b="1" dirty="0">
                        <a:latin typeface="Gill Sans SemiBold" panose="020B0502020104020203" pitchFamily="34" charset="-79"/>
                        <a:ea typeface="Hiragino Kaku Gothic Std W8" panose="020B0800000000000000" pitchFamily="34" charset="-128"/>
                        <a:cs typeface="Gill Sans SemiBold" panose="020B0502020104020203" pitchFamily="34" charset="-79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383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information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383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preparation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383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propagation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383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education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383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litigation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383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adoration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383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admiration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383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imagination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383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differentiation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383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damnation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383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sensation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383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exaggeration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383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concentration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383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taxation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383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isolation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383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floatation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383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hibernation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383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moderation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383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hesitation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12216973"/>
                  </a:ext>
                </a:extLst>
              </a:tr>
              <a:tr h="28383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invitation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39166913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AFFC830-4ED7-5314-BF99-BB4675D599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0581766"/>
              </p:ext>
            </p:extLst>
          </p:nvPr>
        </p:nvGraphicFramePr>
        <p:xfrm>
          <a:off x="5386387" y="309822"/>
          <a:ext cx="1457325" cy="626599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4351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Y4,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54813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Revision of suffixes –</a:t>
                      </a:r>
                      <a:r>
                        <a:rPr lang="en-US" sz="12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ly</a:t>
                      </a:r>
                      <a:endParaRPr lang="en-US" sz="1200" b="1" dirty="0">
                        <a:latin typeface="Gill Sans SemiBold" panose="020B0502020104020203" pitchFamily="34" charset="-79"/>
                        <a:ea typeface="Hiragino Kaku Gothic Std W8" panose="020B0800000000000000" pitchFamily="34" charset="-128"/>
                        <a:cs typeface="Gill Sans SemiBold" panose="020B0502020104020203" pitchFamily="34" charset="-79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573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sarcastically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573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basically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573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comically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573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frantically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57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gently</a:t>
                      </a:r>
                      <a:endParaRPr lang="en-GB" sz="1200" b="0" i="0" dirty="0">
                        <a:solidFill>
                          <a:schemeClr val="tx1"/>
                        </a:solidFill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573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simply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573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humbly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573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sadly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57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kindly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57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slowly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57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loudly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573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worryingly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57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crossly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57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quietly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40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hesitantly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573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quickly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57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angrily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57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happily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573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Arial" panose="020B0604020202020204" pitchFamily="34" charset="0"/>
                        </a:rPr>
                        <a:t>sleepily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1207708"/>
                  </a:ext>
                </a:extLst>
              </a:tr>
              <a:tr h="27573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easily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7013617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B6AF64D-3B27-4D84-B927-E34BCB26A6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2878292"/>
              </p:ext>
            </p:extLst>
          </p:nvPr>
        </p:nvGraphicFramePr>
        <p:xfrm>
          <a:off x="6996112" y="309823"/>
          <a:ext cx="1457325" cy="62718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253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Y4,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50019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Words with endings sounding like /</a:t>
                      </a:r>
                      <a:r>
                        <a:rPr lang="en-US" sz="9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ʒə</a:t>
                      </a:r>
                      <a:r>
                        <a:rPr lang="en-US" sz="9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/ or /</a:t>
                      </a:r>
                      <a:r>
                        <a:rPr lang="en-US" sz="9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tʃə</a:t>
                      </a:r>
                      <a:r>
                        <a:rPr lang="en-US" sz="9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/ -</a:t>
                      </a:r>
                      <a:r>
                        <a:rPr lang="en-US" sz="9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ure</a:t>
                      </a:r>
                      <a:endParaRPr lang="en-US" sz="900" b="1" dirty="0">
                        <a:latin typeface="Gill Sans SemiBold" panose="020B0502020104020203" pitchFamily="34" charset="-79"/>
                        <a:ea typeface="Hiragino Kaku Gothic Std W8" panose="020B0800000000000000" pitchFamily="34" charset="-128"/>
                        <a:cs typeface="Gill Sans SemiBold" panose="020B0502020104020203" pitchFamily="34" charset="-79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396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measure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396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enclosure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396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picture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396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capture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396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departure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396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treasure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396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creature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396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nature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396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leisure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396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puncture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396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pleasure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396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furniture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396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adventure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396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literature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396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mixture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396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future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396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cure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396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396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manicure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1822618"/>
                  </a:ext>
                </a:extLst>
              </a:tr>
              <a:tr h="27396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temperature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0144936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FE4811F-0301-9EFF-1F1E-702A38AAA4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0050828"/>
              </p:ext>
            </p:extLst>
          </p:nvPr>
        </p:nvGraphicFramePr>
        <p:xfrm>
          <a:off x="8605837" y="309822"/>
          <a:ext cx="1457325" cy="62621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92705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Y4,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9270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Suffix –</a:t>
                      </a:r>
                      <a:r>
                        <a:rPr lang="en-US" sz="12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ous</a:t>
                      </a:r>
                      <a:endParaRPr lang="en-US" sz="1200" b="1" dirty="0">
                        <a:latin typeface="Gill Sans SemiBold" panose="020B0502020104020203" pitchFamily="34" charset="-79"/>
                        <a:ea typeface="Hiragino Kaku Gothic Std W8" panose="020B0800000000000000" pitchFamily="34" charset="-128"/>
                        <a:cs typeface="Gill Sans SemiBold" panose="020B0502020104020203" pitchFamily="34" charset="-79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383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poisonous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383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famous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383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enormous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383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glamorous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383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outrageous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383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dangerous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383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various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383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jealous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383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vigorous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383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serious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383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mountainous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383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tremendous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383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humorous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383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courageous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383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obvious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383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curious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383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hideous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383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spontaneous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383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courteous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1368676"/>
                  </a:ext>
                </a:extLst>
              </a:tr>
              <a:tr h="28383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vicious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72426367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F562155-B9EE-8FF9-A5F4-21D20FF559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0247854"/>
              </p:ext>
            </p:extLst>
          </p:nvPr>
        </p:nvGraphicFramePr>
        <p:xfrm>
          <a:off x="10215562" y="309822"/>
          <a:ext cx="1457325" cy="62621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91616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Y4,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9161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Review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277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2779">
                <a:tc>
                  <a:txBody>
                    <a:bodyPr/>
                    <a:lstStyle/>
                    <a:p>
                      <a:pPr algn="ctr"/>
                      <a:r>
                        <a:rPr lang="en-GB" sz="120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November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277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Day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277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suppose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277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question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277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reign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413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separate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277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glamorous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9375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outrageous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277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dangerous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9375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various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277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adoration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277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admiration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277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imagination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277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length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277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library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277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material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277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busy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277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eleven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08855977"/>
                  </a:ext>
                </a:extLst>
              </a:tr>
              <a:tr h="28277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thirteen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872613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EA59BDC9-6C49-CF3E-D0D5-C49FB364064F}"/>
              </a:ext>
            </a:extLst>
          </p:cNvPr>
          <p:cNvSpPr txBox="1"/>
          <p:nvPr/>
        </p:nvSpPr>
        <p:spPr>
          <a:xfrm>
            <a:off x="5251057" y="6596390"/>
            <a:ext cx="16898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77"/>
              </a:rPr>
              <a:t>Vocabulary Ninja © 2024</a:t>
            </a:r>
          </a:p>
        </p:txBody>
      </p:sp>
    </p:spTree>
    <p:extLst>
      <p:ext uri="{BB962C8B-B14F-4D97-AF65-F5344CB8AC3E}">
        <p14:creationId xmlns:p14="http://schemas.microsoft.com/office/powerpoint/2010/main" val="6566237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2D65D80-82D7-9A20-FF9C-C6827B1DAE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8539961"/>
              </p:ext>
            </p:extLst>
          </p:nvPr>
        </p:nvGraphicFramePr>
        <p:xfrm>
          <a:off x="557212" y="309824"/>
          <a:ext cx="1457325" cy="61950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48975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Y4,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5268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Common words from key stage 1 and setting non-negotiables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160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yellow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160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red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160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purple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160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two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160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eight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160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green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160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white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160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eighty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160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three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160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twelve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160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blue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160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orange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160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turquoise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160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four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160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eleven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160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thirteen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160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thirty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160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nineteen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160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grey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22908622"/>
                  </a:ext>
                </a:extLst>
              </a:tr>
              <a:tr h="27160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lilac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61031597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32D15A7-C1A6-5F52-96F2-46B89E3776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562259"/>
              </p:ext>
            </p:extLst>
          </p:nvPr>
        </p:nvGraphicFramePr>
        <p:xfrm>
          <a:off x="2166937" y="309822"/>
          <a:ext cx="1457325" cy="62258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2226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Y4,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393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Year 3 /4 Statutory Words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367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accident(ally)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367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answer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367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believe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367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breathe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367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business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367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actual(</a:t>
                      </a:r>
                      <a:r>
                        <a:rPr lang="en-GB" sz="1200" dirty="0" err="1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ly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367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appear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367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bicycle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367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build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367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calendar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367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address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367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arrive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367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breath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367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busy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367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caught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367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centre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367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century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367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certain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367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accidentally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23260610"/>
                  </a:ext>
                </a:extLst>
              </a:tr>
              <a:tr h="27367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actually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79968245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03730D1-17A6-3D73-A738-9814CB3664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3225584"/>
              </p:ext>
            </p:extLst>
          </p:nvPr>
        </p:nvGraphicFramePr>
        <p:xfrm>
          <a:off x="3776662" y="309822"/>
          <a:ext cx="1457325" cy="622581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56495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Y4,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37308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Endings which sound like /</a:t>
                      </a:r>
                      <a:r>
                        <a:rPr lang="en-US" sz="9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ʒen</a:t>
                      </a:r>
                      <a:r>
                        <a:rPr lang="en-US" sz="9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/ -</a:t>
                      </a:r>
                      <a:r>
                        <a:rPr lang="en-US" sz="9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sion</a:t>
                      </a:r>
                      <a:endParaRPr lang="en-US" sz="900" b="1" dirty="0">
                        <a:latin typeface="Gill Sans SemiBold" panose="020B0502020104020203" pitchFamily="34" charset="-79"/>
                        <a:ea typeface="Hiragino Kaku Gothic Std W8" panose="020B0800000000000000" pitchFamily="34" charset="-128"/>
                        <a:cs typeface="Gill Sans SemiBold" panose="020B0502020104020203" pitchFamily="34" charset="-79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98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division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98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decision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98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mission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98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submission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98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version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98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invasion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98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collision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98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fission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98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expansion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98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illusion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98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confusion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98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television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98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supervision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98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vision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98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immersion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98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corrosion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98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mansion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98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pension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98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session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12216973"/>
                  </a:ext>
                </a:extLst>
              </a:tr>
              <a:tr h="2798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occasion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39166913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AFFC830-4ED7-5314-BF99-BB4675D599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3730456"/>
              </p:ext>
            </p:extLst>
          </p:nvPr>
        </p:nvGraphicFramePr>
        <p:xfrm>
          <a:off x="5386387" y="309825"/>
          <a:ext cx="1457325" cy="62407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37364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Y4,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7472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Endings which sound like /</a:t>
                      </a:r>
                      <a:r>
                        <a:rPr lang="en-US" sz="9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ʃən</a:t>
                      </a:r>
                      <a:r>
                        <a:rPr lang="en-US" sz="9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/, spelt –</a:t>
                      </a:r>
                      <a:r>
                        <a:rPr lang="en-US" sz="9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tion</a:t>
                      </a:r>
                      <a:r>
                        <a:rPr lang="en-US" sz="9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, –</a:t>
                      </a:r>
                      <a:r>
                        <a:rPr lang="en-US" sz="9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sion</a:t>
                      </a:r>
                      <a:r>
                        <a:rPr lang="en-US" sz="9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, –</a:t>
                      </a:r>
                      <a:r>
                        <a:rPr lang="en-US" sz="9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ssion</a:t>
                      </a:r>
                      <a:r>
                        <a:rPr lang="en-US" sz="9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, –</a:t>
                      </a:r>
                      <a:r>
                        <a:rPr lang="en-US" sz="9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cian</a:t>
                      </a:r>
                      <a:endParaRPr lang="en-US" sz="900" b="1" dirty="0">
                        <a:latin typeface="Gill Sans SemiBold" panose="020B0502020104020203" pitchFamily="34" charset="-79"/>
                        <a:ea typeface="Hiragino Kaku Gothic Std W8" panose="020B0800000000000000" pitchFamily="34" charset="-128"/>
                        <a:cs typeface="Gill Sans SemiBold" panose="020B0502020104020203" pitchFamily="34" charset="-79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5894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invention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5894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hesitation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5894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injection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5894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completion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5894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action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5894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comprehension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5894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expansion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5894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tension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5894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extension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5894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decision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5894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division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5894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confession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5894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discussion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5894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admission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5894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expression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5894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permission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5894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musician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5894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electrician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5894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magician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1207708"/>
                  </a:ext>
                </a:extLst>
              </a:tr>
              <a:tr h="25894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politician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7013617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B6AF64D-3B27-4D84-B927-E34BCB26A6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1612981"/>
              </p:ext>
            </p:extLst>
          </p:nvPr>
        </p:nvGraphicFramePr>
        <p:xfrm>
          <a:off x="6996112" y="309822"/>
          <a:ext cx="1457325" cy="62407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53316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Y4,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6057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Y3 Recap and Review of words and rules.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634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walk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634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kind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634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information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634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preparation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634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mosque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634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preferred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634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limiting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634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nature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634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leisure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634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fatigue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63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young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63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touch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634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invasion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634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collision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6344"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science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634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submerge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634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recount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634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duration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634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recession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1822618"/>
                  </a:ext>
                </a:extLst>
              </a:tr>
              <a:tr h="276344"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scene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0144936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FE4811F-0301-9EFF-1F1E-702A38AAA4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0766221"/>
              </p:ext>
            </p:extLst>
          </p:nvPr>
        </p:nvGraphicFramePr>
        <p:xfrm>
          <a:off x="8605837" y="309823"/>
          <a:ext cx="1457325" cy="62433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91192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Y4,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30222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The /</a:t>
                      </a:r>
                      <a:r>
                        <a:rPr lang="en-US" sz="7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ɪ</a:t>
                      </a:r>
                      <a:r>
                        <a:rPr lang="en-US" sz="7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/ sound spelt y elsewhere than at the end of words.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23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crystal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23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gym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23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hymn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23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mystery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23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myth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23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pyramid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23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symbol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23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syrup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236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Arial" panose="020B0604020202020204" pitchFamily="34" charset="0"/>
                        </a:rPr>
                        <a:t>typical</a:t>
                      </a:r>
                      <a:r>
                        <a:rPr lang="en-GB" sz="1200" b="0" i="1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236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Egypt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236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bicycle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236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cymbals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236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cylinder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236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gymnast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236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gymnastics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236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oxygen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236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crypt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236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lyrics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236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lynx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1368676"/>
                  </a:ext>
                </a:extLst>
              </a:tr>
              <a:tr h="28236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gymnasium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72426367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F562155-B9EE-8FF9-A5F4-21D20FF559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4494471"/>
              </p:ext>
            </p:extLst>
          </p:nvPr>
        </p:nvGraphicFramePr>
        <p:xfrm>
          <a:off x="10215562" y="309822"/>
          <a:ext cx="1457325" cy="62407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91707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Y4,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91707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Review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28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myth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28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pyramid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28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symbol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28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syrup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286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version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286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invasion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286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collision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286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duration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286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aggression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286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compassion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286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decision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286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action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286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comprehension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286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two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286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eight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286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green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286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white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286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fission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286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orange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08855977"/>
                  </a:ext>
                </a:extLst>
              </a:tr>
              <a:tr h="28286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turquoise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872613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50B2C685-0572-BEE1-C512-46B4F0525529}"/>
              </a:ext>
            </a:extLst>
          </p:cNvPr>
          <p:cNvSpPr txBox="1"/>
          <p:nvPr/>
        </p:nvSpPr>
        <p:spPr>
          <a:xfrm>
            <a:off x="5251057" y="6596390"/>
            <a:ext cx="16898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77"/>
              </a:rPr>
              <a:t>Vocabulary Ninja © 2024</a:t>
            </a:r>
          </a:p>
        </p:txBody>
      </p:sp>
    </p:spTree>
    <p:extLst>
      <p:ext uri="{BB962C8B-B14F-4D97-AF65-F5344CB8AC3E}">
        <p14:creationId xmlns:p14="http://schemas.microsoft.com/office/powerpoint/2010/main" val="22386382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2D65D80-82D7-9A20-FF9C-C6827B1DAE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8685825"/>
              </p:ext>
            </p:extLst>
          </p:nvPr>
        </p:nvGraphicFramePr>
        <p:xfrm>
          <a:off x="557212" y="309826"/>
          <a:ext cx="1457325" cy="62423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52089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Y4, Sum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9015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Common Words – Words children are expected to spell correctly at all times. 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500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would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500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could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500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should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500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because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500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said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500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hear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500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here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500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where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500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were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500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people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500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night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500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father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500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mother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500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beautiful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500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water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500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friend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500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knight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500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children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500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too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22908622"/>
                  </a:ext>
                </a:extLst>
              </a:tr>
              <a:tr h="27500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two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61031597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32D15A7-C1A6-5F52-96F2-46B89E3776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9706729"/>
              </p:ext>
            </p:extLst>
          </p:nvPr>
        </p:nvGraphicFramePr>
        <p:xfrm>
          <a:off x="2166937" y="309822"/>
          <a:ext cx="1457325" cy="62423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3672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Y4, Sum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4162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Year 3 /4 Statutory Words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507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consider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507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describe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507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disappear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507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eight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507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exercise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507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continue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507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different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507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early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507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eighth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507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experience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507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decide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507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difficult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507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earth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507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enough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507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experiment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507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extreme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507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forward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507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famous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507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favourite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23260610"/>
                  </a:ext>
                </a:extLst>
              </a:tr>
              <a:tr h="27507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February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79968245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03730D1-17A6-3D73-A738-9814CB3664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1790017"/>
              </p:ext>
            </p:extLst>
          </p:nvPr>
        </p:nvGraphicFramePr>
        <p:xfrm>
          <a:off x="3776662" y="309825"/>
          <a:ext cx="1457325" cy="624237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52868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Y4, Sum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7237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Words with the /k/ sound spelt </a:t>
                      </a:r>
                      <a:r>
                        <a:rPr lang="en-US" sz="8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ch</a:t>
                      </a: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Words with the /</a:t>
                      </a:r>
                      <a:r>
                        <a:rPr lang="en-US" sz="8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ʃ</a:t>
                      </a: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/ sound spelt </a:t>
                      </a:r>
                      <a:r>
                        <a:rPr lang="en-US" sz="8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ch</a:t>
                      </a:r>
                      <a:endParaRPr lang="en-US" sz="800" b="1" dirty="0">
                        <a:latin typeface="Gill Sans SemiBold" panose="020B0502020104020203" pitchFamily="34" charset="-79"/>
                        <a:ea typeface="Hiragino Kaku Gothic Std W8" panose="020B0800000000000000" pitchFamily="34" charset="-128"/>
                        <a:cs typeface="Gill Sans SemiBold" panose="020B0502020104020203" pitchFamily="34" charset="-79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585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scheme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585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echo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585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ache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585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monarch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585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chorus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585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character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585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anchor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585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mechanic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585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chemist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585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chaos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585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school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585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chrome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585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chalet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585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machine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585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chef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585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brochure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585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parachute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585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chute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585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champagne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12216973"/>
                  </a:ext>
                </a:extLst>
              </a:tr>
              <a:tr h="27585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ricochet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39166913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AFFC830-4ED7-5314-BF99-BB4675D599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7753059"/>
              </p:ext>
            </p:extLst>
          </p:nvPr>
        </p:nvGraphicFramePr>
        <p:xfrm>
          <a:off x="5386387" y="309824"/>
          <a:ext cx="1457325" cy="62423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51524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Y4, Sum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50304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Words ending with the /g/ sound spelt –</a:t>
                      </a:r>
                      <a:r>
                        <a:rPr lang="en-US" sz="9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gue</a:t>
                      </a:r>
                      <a:r>
                        <a:rPr lang="en-US" sz="9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and the /k/ sound spelt –que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439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league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439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intrigue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439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argue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439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tongue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439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rogue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439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dialogue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439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plague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439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fatigue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439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vague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439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analogue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439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epilogue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439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catalogue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439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unique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439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cheque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439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mosque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439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opaque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439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plaque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439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torque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439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barbeque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1207708"/>
                  </a:ext>
                </a:extLst>
              </a:tr>
              <a:tr h="27439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antique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7013617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B6AF64D-3B27-4D84-B927-E34BCB26A6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916197"/>
              </p:ext>
            </p:extLst>
          </p:nvPr>
        </p:nvGraphicFramePr>
        <p:xfrm>
          <a:off x="6996112" y="309823"/>
          <a:ext cx="1457325" cy="62395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30016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Y4, Sum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50164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Words with the /s/ sound spelt </a:t>
                      </a:r>
                      <a:r>
                        <a:rPr lang="en-US" sz="9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sc</a:t>
                      </a:r>
                      <a:r>
                        <a:rPr lang="en-US" sz="9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(Latin in origin)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50821"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science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50821"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fascinate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5082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disciplinary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5082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scent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5082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ascend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50821"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scene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50821"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crescent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5082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disciple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5082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scissors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5082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isosceles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50821"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discipline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5082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fascinating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5082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muscle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5082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muscles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5082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scenario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5082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scientific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5082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susceptible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5082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transcend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5082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abscess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1822618"/>
                  </a:ext>
                </a:extLst>
              </a:tr>
              <a:tr h="25082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scents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0144936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FE4811F-0301-9EFF-1F1E-702A38AAA4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59135"/>
              </p:ext>
            </p:extLst>
          </p:nvPr>
        </p:nvGraphicFramePr>
        <p:xfrm>
          <a:off x="8605837" y="309822"/>
          <a:ext cx="1457325" cy="623950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5694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Y4, Sum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37211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Words with the /</a:t>
                      </a:r>
                      <a:r>
                        <a:rPr lang="en-US" sz="9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eɪ</a:t>
                      </a:r>
                      <a:r>
                        <a:rPr lang="en-US" sz="9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/ sound spelt </a:t>
                      </a:r>
                      <a:r>
                        <a:rPr lang="en-US" sz="9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ei</a:t>
                      </a:r>
                      <a:r>
                        <a:rPr lang="en-US" sz="9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, </a:t>
                      </a:r>
                      <a:r>
                        <a:rPr lang="en-US" sz="9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eigh</a:t>
                      </a:r>
                      <a:r>
                        <a:rPr lang="en-US" sz="9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, or </a:t>
                      </a:r>
                      <a:r>
                        <a:rPr lang="en-US" sz="9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ey</a:t>
                      </a:r>
                      <a:endParaRPr lang="en-US" sz="900" b="1" dirty="0">
                        <a:latin typeface="Gill Sans SemiBold" panose="020B0502020104020203" pitchFamily="34" charset="-79"/>
                        <a:ea typeface="Hiragino Kaku Gothic Std W8" panose="020B0800000000000000" pitchFamily="34" charset="-128"/>
                        <a:cs typeface="Gill Sans SemiBold" panose="020B0502020104020203" pitchFamily="34" charset="-79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908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vein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908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neighbour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908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sleigh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9085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neigh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908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weigh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908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weight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908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neighbourhood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9085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freight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9085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eight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908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bobsleigh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908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reign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908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beige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908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weighing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908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eighty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9085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money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908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they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9085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obey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9085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obeying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908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prey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1368676"/>
                  </a:ext>
                </a:extLst>
              </a:tr>
              <a:tr h="27908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survey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72426367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F562155-B9EE-8FF9-A5F4-21D20FF559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6690208"/>
              </p:ext>
            </p:extLst>
          </p:nvPr>
        </p:nvGraphicFramePr>
        <p:xfrm>
          <a:off x="10215562" y="309822"/>
          <a:ext cx="1457325" cy="62394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91648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Y4, Sum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91648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Review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281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night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281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father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281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mother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281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beautiful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281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water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281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friend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281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knight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281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children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281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bobsleigh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281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reign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281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beige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2810"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scene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2810"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crescent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281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disciple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281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scissors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281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isosceles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281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extreme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281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forward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281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famous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08855977"/>
                  </a:ext>
                </a:extLst>
              </a:tr>
              <a:tr h="28281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fruit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872613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F6FB370C-9040-31EF-70FC-8B006CA857CB}"/>
              </a:ext>
            </a:extLst>
          </p:cNvPr>
          <p:cNvSpPr txBox="1"/>
          <p:nvPr/>
        </p:nvSpPr>
        <p:spPr>
          <a:xfrm>
            <a:off x="5251057" y="6596390"/>
            <a:ext cx="16898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77"/>
              </a:rPr>
              <a:t>Vocabulary Ninja © 2024</a:t>
            </a:r>
          </a:p>
        </p:txBody>
      </p:sp>
    </p:spTree>
    <p:extLst>
      <p:ext uri="{BB962C8B-B14F-4D97-AF65-F5344CB8AC3E}">
        <p14:creationId xmlns:p14="http://schemas.microsoft.com/office/powerpoint/2010/main" val="25188005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2D65D80-82D7-9A20-FF9C-C6827B1DAE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56469"/>
              </p:ext>
            </p:extLst>
          </p:nvPr>
        </p:nvGraphicFramePr>
        <p:xfrm>
          <a:off x="557212" y="309824"/>
          <a:ext cx="1457325" cy="62865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3895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Y4, Sum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50246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Common words from key stage 1 and setting non-negotiables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6530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yellow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6530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red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6530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purple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6530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two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6530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eight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6530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green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6530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white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6530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eighty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6530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three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6530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twelve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6530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blue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6530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orange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6530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turquoise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6530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four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6530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eleven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6530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thirteen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6530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thirty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5123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nineteen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5123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grey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22908622"/>
                  </a:ext>
                </a:extLst>
              </a:tr>
              <a:tr h="25123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lilac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61031597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32D15A7-C1A6-5F52-96F2-46B89E3776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7154011"/>
              </p:ext>
            </p:extLst>
          </p:nvPr>
        </p:nvGraphicFramePr>
        <p:xfrm>
          <a:off x="2166937" y="309822"/>
          <a:ext cx="1457325" cy="62978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6392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Y4, Sum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4586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Year 3 /4 Statutory Words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fruit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guard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heart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imagine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interest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grammar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guide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height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increase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island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group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heard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history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important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knowledge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learn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length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library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material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23260610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medicine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79968245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03730D1-17A6-3D73-A738-9814CB3664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2582003"/>
              </p:ext>
            </p:extLst>
          </p:nvPr>
        </p:nvGraphicFramePr>
        <p:xfrm>
          <a:off x="3776662" y="309823"/>
          <a:ext cx="1457325" cy="629783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52171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Y4, Sum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54374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Possessive apostrophe with plural words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50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girls’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50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children’s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50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mice’s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50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parents’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50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cats’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50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boys'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50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people’s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50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foxes’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50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dogs’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50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brothers'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50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babies’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50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men’s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50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rabbits’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50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friends’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50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sisters’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509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neighbourhoods’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509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wolves’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509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books’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50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schools’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12216973"/>
                  </a:ext>
                </a:extLst>
              </a:tr>
              <a:tr h="2750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houses’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39166913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AFFC830-4ED7-5314-BF99-BB4675D599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1689160"/>
              </p:ext>
            </p:extLst>
          </p:nvPr>
        </p:nvGraphicFramePr>
        <p:xfrm>
          <a:off x="5386387" y="309823"/>
          <a:ext cx="1457325" cy="629783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6391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solidFill>
                            <a:schemeClr val="tx1"/>
                          </a:solidFill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Y4, Sum 2, </a:t>
                      </a:r>
                      <a:r>
                        <a:rPr lang="en-US" sz="1050" b="1" dirty="0" err="1">
                          <a:solidFill>
                            <a:schemeClr val="tx1"/>
                          </a:solidFill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solidFill>
                            <a:schemeClr val="tx1"/>
                          </a:solidFill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4586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Homophones and near homophones.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accept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bawl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grate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grown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mail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except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berry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great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knot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male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ball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bury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groan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</a:rPr>
                        <a:t>not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</a:rPr>
                        <a:t>peace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</a:rPr>
                        <a:t>piece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</a:rPr>
                        <a:t>scene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</a:rPr>
                        <a:t>seen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</a:rPr>
                        <a:t>medal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1207708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</a:rPr>
                        <a:t>meddle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7013617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B6AF64D-3B27-4D84-B927-E34BCB26A6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6775881"/>
              </p:ext>
            </p:extLst>
          </p:nvPr>
        </p:nvGraphicFramePr>
        <p:xfrm>
          <a:off x="6996112" y="309823"/>
          <a:ext cx="1457325" cy="629783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6391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Y4, Sum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4586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Homophones and near homophones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ball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bury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fair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main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weather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bawl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brake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fare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groan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whether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berry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break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mane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grown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whose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missed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mist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meat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peace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1822618"/>
                  </a:ext>
                </a:extLst>
              </a:tr>
              <a:tr h="2777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piece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0144936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FE4811F-0301-9EFF-1F1E-702A38AAA4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0066111"/>
              </p:ext>
            </p:extLst>
          </p:nvPr>
        </p:nvGraphicFramePr>
        <p:xfrm>
          <a:off x="8605837" y="309823"/>
          <a:ext cx="1457325" cy="63045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4437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Y4, Sum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5428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Statutory word list Year 3/4.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581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minute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581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natural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581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naughty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581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notice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581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occasion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581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opposite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581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ordinary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581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particular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581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peculiar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36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perhaps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3675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occasionally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36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material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36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possible</a:t>
                      </a:r>
                      <a:endParaRPr lang="en-GB" sz="1200" b="0" i="0" dirty="0">
                        <a:solidFill>
                          <a:schemeClr val="tx1"/>
                        </a:solidFill>
                        <a:effectLst/>
                        <a:latin typeface="Gill Sans MT" panose="020B05020201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58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medicine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581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u="none" strike="noStrike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 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potatoes</a:t>
                      </a:r>
                      <a:endParaRPr lang="en-GB" sz="1200" b="0" i="0" u="none" strike="noStrike" baseline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581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u="none" strike="noStrike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 popular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581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often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581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pressure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581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u="none" strike="noStrike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position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1368676"/>
                  </a:ext>
                </a:extLst>
              </a:tr>
              <a:tr h="27581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strength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72426367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F562155-B9EE-8FF9-A5F4-21D20FF559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2231196"/>
              </p:ext>
            </p:extLst>
          </p:nvPr>
        </p:nvGraphicFramePr>
        <p:xfrm>
          <a:off x="10215562" y="309822"/>
          <a:ext cx="1457325" cy="62865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93845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Y4, Sum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93845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Review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494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quarter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494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regular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494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sentence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494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straight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494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suppose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494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question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494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knot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494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male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494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ball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494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bury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494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girls’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494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children’s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494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mice’s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494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parents’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494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strength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494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therefore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494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often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494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pressure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494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u="none" strike="noStrike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position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08855977"/>
                  </a:ext>
                </a:extLst>
              </a:tr>
              <a:tr h="28494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strength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872613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776C9313-FE96-F33E-3231-647E13502A63}"/>
              </a:ext>
            </a:extLst>
          </p:cNvPr>
          <p:cNvSpPr txBox="1"/>
          <p:nvPr/>
        </p:nvSpPr>
        <p:spPr>
          <a:xfrm>
            <a:off x="5251057" y="6596390"/>
            <a:ext cx="16898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77"/>
              </a:rPr>
              <a:t>Vocabulary Ninja © 2024</a:t>
            </a:r>
          </a:p>
        </p:txBody>
      </p:sp>
    </p:spTree>
    <p:extLst>
      <p:ext uri="{BB962C8B-B14F-4D97-AF65-F5344CB8AC3E}">
        <p14:creationId xmlns:p14="http://schemas.microsoft.com/office/powerpoint/2010/main" val="12640772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</TotalTime>
  <Words>1532</Words>
  <Application>Microsoft Macintosh PowerPoint</Application>
  <PresentationFormat>Widescreen</PresentationFormat>
  <Paragraphs>937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Aptos</vt:lpstr>
      <vt:lpstr>Aptos Display</vt:lpstr>
      <vt:lpstr>Arial</vt:lpstr>
      <vt:lpstr>Gill Sans MT</vt:lpstr>
      <vt:lpstr>Gill Sans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Andrew Jennings</dc:creator>
  <cp:lastModifiedBy>Andrew Jennings</cp:lastModifiedBy>
  <cp:revision>21</cp:revision>
  <dcterms:created xsi:type="dcterms:W3CDTF">2024-08-26T14:15:20Z</dcterms:created>
  <dcterms:modified xsi:type="dcterms:W3CDTF">2025-05-13T09:42:03Z</dcterms:modified>
</cp:coreProperties>
</file>